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6"/>
  </p:notesMasterIdLst>
  <p:handoutMasterIdLst>
    <p:handoutMasterId r:id="rId17"/>
  </p:handoutMasterIdLst>
  <p:sldIdLst>
    <p:sldId id="259" r:id="rId3"/>
    <p:sldId id="261" r:id="rId4"/>
    <p:sldId id="281" r:id="rId5"/>
    <p:sldId id="294" r:id="rId6"/>
    <p:sldId id="295" r:id="rId7"/>
    <p:sldId id="300" r:id="rId8"/>
    <p:sldId id="301" r:id="rId9"/>
    <p:sldId id="302" r:id="rId10"/>
    <p:sldId id="303" r:id="rId11"/>
    <p:sldId id="304" r:id="rId12"/>
    <p:sldId id="283" r:id="rId13"/>
    <p:sldId id="262" r:id="rId14"/>
    <p:sldId id="27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79CC93D-E52E-4D84-901B-11D7331DD495}">
          <p14:sldIdLst>
            <p14:sldId id="259"/>
            <p14:sldId id="261"/>
            <p14:sldId id="281"/>
            <p14:sldId id="294"/>
            <p14:sldId id="295"/>
            <p14:sldId id="300"/>
            <p14:sldId id="301"/>
            <p14:sldId id="302"/>
            <p14:sldId id="303"/>
            <p14:sldId id="304"/>
            <p14:sldId id="283"/>
            <p14:sldId id="262"/>
          </p14:sldIdLst>
        </p14:section>
        <p14:section name="Conclusion and Summary" id="{790CEF5B-569A-4C2F-BED5-750B08C0E5AD}">
          <p14:sldIdLst>
            <p14:sldId id="27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552" autoAdjust="0"/>
  </p:normalViewPr>
  <p:slideViewPr>
    <p:cSldViewPr>
      <p:cViewPr varScale="1">
        <p:scale>
          <a:sx n="158" d="100"/>
          <a:sy n="158" d="100"/>
        </p:scale>
        <p:origin x="-71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3750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4EE5CD8-078F-4590-BF9C-A341A294A016}">
      <dgm:prSet phldrT="[Text]" custT="1"/>
      <dgm:spPr/>
      <dgm:t>
        <a:bodyPr/>
        <a:lstStyle/>
        <a:p>
          <a:r>
            <a:rPr lang="en-US" sz="4400" smtClean="0"/>
            <a:t>1</a:t>
          </a:r>
          <a:endParaRPr lang="en-US" sz="4400" dirty="0"/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endParaRPr lang="en-US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endParaRPr lang="en-US" sz="3200"/>
        </a:p>
      </dgm:t>
    </dgm:pt>
    <dgm:pt modelId="{AA046201-5C4D-445E-BF0B-5C6D2B0A1945}">
      <dgm:prSet phldrT="[Text]" custT="1"/>
      <dgm:spPr/>
      <dgm:t>
        <a:bodyPr/>
        <a:lstStyle/>
        <a:p>
          <a:r>
            <a:rPr lang="en-US" sz="4400" dirty="0" smtClean="0"/>
            <a:t>2</a:t>
          </a:r>
          <a:endParaRPr lang="en-US" sz="4400" dirty="0"/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endParaRPr lang="en-US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endParaRPr lang="en-US" sz="3200"/>
        </a:p>
      </dgm:t>
    </dgm:pt>
    <dgm:pt modelId="{C59269D0-92A5-481C-BA64-727AFB0DD545}">
      <dgm:prSet phldrT="[Text]" custT="1"/>
      <dgm:spPr/>
      <dgm:t>
        <a:bodyPr/>
        <a:lstStyle/>
        <a:p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Develop goals for work and home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endParaRPr lang="en-US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endParaRPr lang="en-US" sz="3200"/>
        </a:p>
      </dgm:t>
    </dgm:pt>
    <dgm:pt modelId="{D1776C8F-2B10-4075-8DF7-7F65AB725ED5}">
      <dgm:prSet phldrT="[Text]" custT="1"/>
      <dgm:spPr/>
      <dgm:t>
        <a:bodyPr/>
        <a:lstStyle/>
        <a:p>
          <a:r>
            <a:rPr lang="en-US" sz="4400" smtClean="0"/>
            <a:t>3</a:t>
          </a:r>
          <a:endParaRPr lang="en-US" sz="4400" dirty="0"/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endParaRPr lang="en-US" sz="3200"/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endParaRPr lang="en-US" sz="3200"/>
        </a:p>
      </dgm:t>
    </dgm:pt>
    <dgm:pt modelId="{6BE4E373-0656-4EDC-821E-BE09C952B1F6}">
      <dgm:prSet phldrT="[Text]" custT="1"/>
      <dgm:spPr/>
      <dgm:t>
        <a:bodyPr/>
        <a:lstStyle/>
        <a:p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Allow the group to focus on a common goal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endParaRPr lang="en-US" sz="3200"/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endParaRPr lang="en-US" sz="3200"/>
        </a:p>
      </dgm:t>
    </dgm:pt>
    <dgm:pt modelId="{1E4D3931-0DBD-4211-A24A-6AF364284B1E}">
      <dgm:prSet phldrT="[Text]" custT="1"/>
      <dgm:spPr/>
      <dgm:t>
        <a:bodyPr/>
        <a:lstStyle/>
        <a:p>
          <a:pPr marL="280988" indent="-280988"/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Build Team trust and sense of family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endParaRPr lang="en-US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endParaRPr lang="en-US" sz="3200"/>
        </a:p>
      </dgm:t>
    </dgm:pt>
    <dgm:pt modelId="{AAE7A1E6-6847-453D-B55B-8A82BF138C1D}" type="pres">
      <dgm:prSet presAssocID="{F6FEADD9-F67D-41F5-BA4C-3C84956E7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endParaRPr lang="en-US"/>
        </a:p>
      </dgm:t>
    </dgm:pt>
    <dgm:pt modelId="{7E429971-BC57-430F-BB25-C0574E5E39E3}" type="pres">
      <dgm:prSet presAssocID="{74EE5CD8-078F-4590-BF9C-A341A294A016}" presName="parentText" presStyleLbl="node1" presStyleIdx="0" presStyleCnt="3" custLinFactNeighborY="-15667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endParaRPr lang="en-US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endParaRPr lang="en-US"/>
        </a:p>
      </dgm:t>
    </dgm:pt>
    <dgm:pt modelId="{C04276DC-EE64-470A-B8BC-09067B8045FA}" type="pres">
      <dgm:prSet presAssocID="{AA046201-5C4D-445E-BF0B-5C6D2B0A1945}" presName="parentText" presStyleLbl="node1" presStyleIdx="1" presStyleCnt="3" custLinFactNeighborX="-6" custLinFactNeighborY="-424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ACAA866-A8A8-4183-97B5-CEEAB1525C60}" type="pres">
      <dgm:prSet presAssocID="{40767EFF-7D52-4469-ACEE-7D28E67337E2}" presName="sp" presStyleCnt="0"/>
      <dgm:spPr/>
      <dgm:t>
        <a:bodyPr/>
        <a:lstStyle/>
        <a:p>
          <a:endParaRPr lang="en-US"/>
        </a:p>
      </dgm:t>
    </dgm:pt>
    <dgm:pt modelId="{477213BE-9E91-4950-8451-7F60796F47F4}" type="pres">
      <dgm:prSet presAssocID="{D1776C8F-2B10-4075-8DF7-7F65AB725ED5}" presName="linNode" presStyleCnt="0"/>
      <dgm:spPr/>
      <dgm:t>
        <a:bodyPr/>
        <a:lstStyle/>
        <a:p>
          <a:endParaRPr lang="en-US"/>
        </a:p>
      </dgm:t>
    </dgm:pt>
    <dgm:pt modelId="{F5034101-5B7D-4FE7-B47A-5A48CF39606B}" type="pres">
      <dgm:prSet presAssocID="{D1776C8F-2B10-4075-8DF7-7F65AB725ED5}" presName="parentText" presStyleLbl="node1" presStyleIdx="2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7C3E6FD-D83F-4BDA-907E-B5EE041DA931}" type="pres">
      <dgm:prSet presAssocID="{D1776C8F-2B10-4075-8DF7-7F65AB725ED5}" presName="descendantText" presStyleLbl="alignAccFollowNode1" presStyleIdx="2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3D887057-7E91-45EF-8E4B-3006C2DFECB4}" type="presOf" srcId="{6BE4E373-0656-4EDC-821E-BE09C952B1F6}" destId="{C7C3E6FD-D83F-4BDA-907E-B5EE041DA931}" srcOrd="0" destOrd="0" presId="urn:microsoft.com/office/officeart/2005/8/layout/vList5"/>
    <dgm:cxn modelId="{B6416E04-E5DE-46CA-AD27-47EBE280D636}" type="presOf" srcId="{C59269D0-92A5-481C-BA64-727AFB0DD545}" destId="{B37A5355-225B-4C6F-AED7-6C620F99EECC}" srcOrd="0" destOrd="0" presId="urn:microsoft.com/office/officeart/2005/8/layout/vList5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5417F3DF-8CAE-4E6C-ADBB-ED6F50084B8E}" type="presOf" srcId="{D1776C8F-2B10-4075-8DF7-7F65AB725ED5}" destId="{F5034101-5B7D-4FE7-B47A-5A48CF39606B}" srcOrd="0" destOrd="0" presId="urn:microsoft.com/office/officeart/2005/8/layout/vList5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DBCA7E61-D822-40A0-A27A-D7E092386A0B}" type="presOf" srcId="{F6FEADD9-F67D-41F5-BA4C-3C84956E7F46}" destId="{AAE7A1E6-6847-453D-B55B-8A82BF138C1D}" srcOrd="0" destOrd="0" presId="urn:microsoft.com/office/officeart/2005/8/layout/vList5"/>
    <dgm:cxn modelId="{9A0DCB65-9DCB-4972-9768-1762E4116F3C}" type="presOf" srcId="{74EE5CD8-078F-4590-BF9C-A341A294A016}" destId="{7E429971-BC57-430F-BB25-C0574E5E39E3}" srcOrd="0" destOrd="0" presId="urn:microsoft.com/office/officeart/2005/8/layout/vList5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1D12F37E-DF42-400C-B5B5-A8FAF49EC0EC}" type="presOf" srcId="{1E4D3931-0DBD-4211-A24A-6AF364284B1E}" destId="{D54B1729-BC98-42C1-9C6C-D65DCBA4358F}" srcOrd="0" destOrd="0" presId="urn:microsoft.com/office/officeart/2005/8/layout/vList5"/>
    <dgm:cxn modelId="{AFF7133D-5E9D-4613-9299-006F9E49301B}" type="presOf" srcId="{AA046201-5C4D-445E-BF0B-5C6D2B0A1945}" destId="{C04276DC-EE64-470A-B8BC-09067B8045FA}" srcOrd="0" destOrd="0" presId="urn:microsoft.com/office/officeart/2005/8/layout/vList5"/>
    <dgm:cxn modelId="{1E18118B-9778-4714-A249-2B714D5427F7}" type="presParOf" srcId="{AAE7A1E6-6847-453D-B55B-8A82BF138C1D}" destId="{C4407577-18A2-46E0-8805-2838042EB67A}" srcOrd="0" destOrd="0" presId="urn:microsoft.com/office/officeart/2005/8/layout/vList5"/>
    <dgm:cxn modelId="{84152E8A-21A6-4CAF-BC09-47C13F4FFFB8}" type="presParOf" srcId="{C4407577-18A2-46E0-8805-2838042EB67A}" destId="{7E429971-BC57-430F-BB25-C0574E5E39E3}" srcOrd="0" destOrd="0" presId="urn:microsoft.com/office/officeart/2005/8/layout/vList5"/>
    <dgm:cxn modelId="{1D51832F-3B38-483B-8C08-BDD413206841}" type="presParOf" srcId="{C4407577-18A2-46E0-8805-2838042EB67A}" destId="{D54B1729-BC98-42C1-9C6C-D65DCBA4358F}" srcOrd="1" destOrd="0" presId="urn:microsoft.com/office/officeart/2005/8/layout/vList5"/>
    <dgm:cxn modelId="{F2BB24AB-7DB6-4F0F-92D8-664E0F322520}" type="presParOf" srcId="{AAE7A1E6-6847-453D-B55B-8A82BF138C1D}" destId="{AB8574CC-D4F2-4555-AEE3-F4EE58B11D03}" srcOrd="1" destOrd="0" presId="urn:microsoft.com/office/officeart/2005/8/layout/vList5"/>
    <dgm:cxn modelId="{3F47CC38-27AC-4E4E-92A2-FDE046382C80}" type="presParOf" srcId="{AAE7A1E6-6847-453D-B55B-8A82BF138C1D}" destId="{85B8F607-FDD8-476A-ADBE-E1250824F294}" srcOrd="2" destOrd="0" presId="urn:microsoft.com/office/officeart/2005/8/layout/vList5"/>
    <dgm:cxn modelId="{B4BBC5E0-69C0-4FD2-84A6-C47E62DEA28D}" type="presParOf" srcId="{85B8F607-FDD8-476A-ADBE-E1250824F294}" destId="{C04276DC-EE64-470A-B8BC-09067B8045FA}" srcOrd="0" destOrd="0" presId="urn:microsoft.com/office/officeart/2005/8/layout/vList5"/>
    <dgm:cxn modelId="{71B90C6E-E0F2-4EE1-8864-5914AAFA20A7}" type="presParOf" srcId="{85B8F607-FDD8-476A-ADBE-E1250824F294}" destId="{B37A5355-225B-4C6F-AED7-6C620F99EECC}" srcOrd="1" destOrd="0" presId="urn:microsoft.com/office/officeart/2005/8/layout/vList5"/>
    <dgm:cxn modelId="{E6DEED78-0C33-4D1D-A595-AFE4311369E4}" type="presParOf" srcId="{AAE7A1E6-6847-453D-B55B-8A82BF138C1D}" destId="{5ACAA866-A8A8-4183-97B5-CEEAB1525C60}" srcOrd="3" destOrd="0" presId="urn:microsoft.com/office/officeart/2005/8/layout/vList5"/>
    <dgm:cxn modelId="{FD2A22C3-24B0-4E4D-A3BC-79528D3FBC48}" type="presParOf" srcId="{AAE7A1E6-6847-453D-B55B-8A82BF138C1D}" destId="{477213BE-9E91-4950-8451-7F60796F47F4}" srcOrd="4" destOrd="0" presId="urn:microsoft.com/office/officeart/2005/8/layout/vList5"/>
    <dgm:cxn modelId="{2D9E3819-8AF8-4F78-AD5E-1D892BCE0381}" type="presParOf" srcId="{477213BE-9E91-4950-8451-7F60796F47F4}" destId="{F5034101-5B7D-4FE7-B47A-5A48CF39606B}" srcOrd="0" destOrd="0" presId="urn:microsoft.com/office/officeart/2005/8/layout/vList5"/>
    <dgm:cxn modelId="{5FD7E964-E46A-45B4-A545-5D657B6094BB}" type="presParOf" srcId="{477213BE-9E91-4950-8451-7F60796F47F4}" destId="{C7C3E6FD-D83F-4BDA-907E-B5EE041DA93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B1729-BC98-42C1-9C6C-D65DCBA4358F}">
      <dsp:nvSpPr>
        <dsp:cNvPr id="0" name=""/>
        <dsp:cNvSpPr/>
      </dsp:nvSpPr>
      <dsp:spPr>
        <a:xfrm rot="5400000">
          <a:off x="3066871" y="-1848315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0988" lvl="1" indent="-280988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Build Team trust and sense of family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132953"/>
        <a:ext cx="5010287" cy="1047750"/>
      </dsp:txXfrm>
    </dsp:sp>
    <dsp:sp modelId="{7E429971-BC57-430F-BB25-C0574E5E39E3}">
      <dsp:nvSpPr>
        <dsp:cNvPr id="0" name=""/>
        <dsp:cNvSpPr/>
      </dsp:nvSpPr>
      <dsp:spPr>
        <a:xfrm>
          <a:off x="109" y="0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smtClean="0"/>
            <a:t>1</a:t>
          </a:r>
          <a:endParaRPr lang="en-US" sz="4400" kern="1200" dirty="0"/>
        </a:p>
      </dsp:txBody>
      <dsp:txXfrm>
        <a:off x="53098" y="52989"/>
        <a:ext cx="979514" cy="1203709"/>
      </dsp:txXfrm>
    </dsp:sp>
    <dsp:sp modelId="{B37A5355-225B-4C6F-AED7-6C620F99EECC}">
      <dsp:nvSpPr>
        <dsp:cNvPr id="0" name=""/>
        <dsp:cNvSpPr/>
      </dsp:nvSpPr>
      <dsp:spPr>
        <a:xfrm rot="5400000">
          <a:off x="3066871" y="-473143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5358426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6"/>
              <a:satOff val="-6896"/>
              <a:lumOff val="-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Develop goals for work and home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1508125"/>
        <a:ext cx="5010287" cy="1047750"/>
      </dsp:txXfrm>
    </dsp:sp>
    <dsp:sp modelId="{C04276DC-EE64-470A-B8BC-09067B8045FA}">
      <dsp:nvSpPr>
        <dsp:cNvPr id="0" name=""/>
        <dsp:cNvSpPr/>
      </dsp:nvSpPr>
      <dsp:spPr>
        <a:xfrm>
          <a:off x="0" y="1371603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5625133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3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3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2</a:t>
          </a:r>
          <a:endParaRPr lang="en-US" sz="4400" kern="1200" dirty="0"/>
        </a:p>
      </dsp:txBody>
      <dsp:txXfrm>
        <a:off x="52989" y="1424592"/>
        <a:ext cx="979514" cy="1203709"/>
      </dsp:txXfrm>
    </dsp:sp>
    <dsp:sp modelId="{C7C3E6FD-D83F-4BDA-907E-B5EE041DA931}">
      <dsp:nvSpPr>
        <dsp:cNvPr id="0" name=""/>
        <dsp:cNvSpPr/>
      </dsp:nvSpPr>
      <dsp:spPr>
        <a:xfrm rot="5400000">
          <a:off x="3066871" y="902028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10716852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2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Allow the group to focus on a common goal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2883296"/>
        <a:ext cx="5010287" cy="1047750"/>
      </dsp:txXfrm>
    </dsp:sp>
    <dsp:sp modelId="{F5034101-5B7D-4FE7-B47A-5A48CF39606B}">
      <dsp:nvSpPr>
        <dsp:cNvPr id="0" name=""/>
        <dsp:cNvSpPr/>
      </dsp:nvSpPr>
      <dsp:spPr>
        <a:xfrm>
          <a:off x="109" y="2752328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11250266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6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6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smtClean="0"/>
            <a:t>3</a:t>
          </a:r>
          <a:endParaRPr lang="en-US" sz="4400" kern="1200" dirty="0"/>
        </a:p>
      </dsp:txBody>
      <dsp:txXfrm>
        <a:off x="53098" y="2805317"/>
        <a:ext cx="979514" cy="1203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6/8/18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7755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6/8/18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71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template can be used as a starter file for presenting training materials in a group setting.</a:t>
            </a:r>
          </a:p>
          <a:p>
            <a:endParaRPr lang="en-US" dirty="0" smtClean="0"/>
          </a:p>
          <a:p>
            <a:pPr lvl="0"/>
            <a:r>
              <a:rPr lang="en-US" sz="1200" b="1" dirty="0" smtClean="0"/>
              <a:t>Sections</a:t>
            </a:r>
            <a:endParaRPr lang="en-US" sz="1200" b="0" dirty="0" smtClean="0"/>
          </a:p>
          <a:p>
            <a:pPr lvl="0"/>
            <a:r>
              <a:rPr lang="en-US" sz="1200" b="0" dirty="0" smtClean="0"/>
              <a:t>Right-click on a slide to add sections.</a:t>
            </a:r>
            <a:r>
              <a:rPr lang="en-US" sz="1200" b="0" baseline="0" dirty="0" smtClean="0"/>
              <a:t> Sections can help to organize your slides or facilitate collaboration between multiple authors.</a:t>
            </a:r>
            <a:endParaRPr lang="en-US" sz="1200" b="0" dirty="0" smtClean="0"/>
          </a:p>
          <a:p>
            <a:pPr lvl="0"/>
            <a:endParaRPr lang="en-US" sz="1200" b="1" dirty="0" smtClean="0"/>
          </a:p>
          <a:p>
            <a:pPr lvl="0"/>
            <a:r>
              <a:rPr lang="en-US" sz="1200" b="1" dirty="0" smtClean="0"/>
              <a:t>Notes</a:t>
            </a:r>
          </a:p>
          <a:p>
            <a:pPr lvl="0"/>
            <a:r>
              <a:rPr lang="en-US" sz="1200" dirty="0" smtClean="0"/>
              <a:t>Use the Notes section for delivery notes or to provide additional details for the audience.</a:t>
            </a:r>
            <a:r>
              <a:rPr lang="en-US" sz="1200" baseline="0" dirty="0" smtClean="0"/>
              <a:t> View these notes in Presentation View during your presentation. </a:t>
            </a:r>
          </a:p>
          <a:p>
            <a:pPr lvl="0">
              <a:buFontTx/>
              <a:buNone/>
            </a:pPr>
            <a:r>
              <a:rPr lang="en-US" sz="1200" dirty="0" smtClean="0"/>
              <a:t>Keep in mind the font size (important for accessibility, visibility, videotaping, and online production)</a:t>
            </a:r>
          </a:p>
          <a:p>
            <a:pPr lvl="0"/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Coordinated colors </a:t>
            </a:r>
          </a:p>
          <a:p>
            <a:pPr lvl="0">
              <a:buFontTx/>
              <a:buNone/>
            </a:pPr>
            <a:r>
              <a:rPr lang="en-US" sz="1200" dirty="0" smtClean="0"/>
              <a:t>Pay particular attention to the graphs, charts, and text boxes.</a:t>
            </a:r>
            <a:r>
              <a:rPr lang="en-US" sz="1200" baseline="0" dirty="0" smtClean="0"/>
              <a:t> </a:t>
            </a:r>
            <a:endParaRPr lang="en-US" sz="1200" dirty="0" smtClean="0"/>
          </a:p>
          <a:p>
            <a:pPr lvl="0"/>
            <a:r>
              <a:rPr lang="en-US" sz="1200" dirty="0" smtClean="0"/>
              <a:t>Consider that attendees will print in black and white or </a:t>
            </a:r>
            <a:r>
              <a:rPr lang="en-US" sz="1200" dirty="0" err="1" smtClean="0"/>
              <a:t>grayscale</a:t>
            </a:r>
            <a:r>
              <a:rPr lang="en-US" sz="1200" dirty="0" smtClean="0"/>
              <a:t>. Run a test print to make sure your colors work when printed in pure black and white and </a:t>
            </a:r>
            <a:r>
              <a:rPr lang="en-US" sz="1200" dirty="0" err="1" smtClean="0"/>
              <a:t>grayscale</a:t>
            </a:r>
            <a:r>
              <a:rPr lang="en-US" sz="1200" dirty="0" smtClean="0"/>
              <a:t>.</a:t>
            </a:r>
          </a:p>
          <a:p>
            <a:pPr lvl="0">
              <a:buFontTx/>
              <a:buNone/>
            </a:pPr>
            <a:endParaRPr lang="en-US" sz="1200" dirty="0" smtClean="0"/>
          </a:p>
          <a:p>
            <a:pPr lvl="0">
              <a:buFontTx/>
              <a:buNone/>
            </a:pPr>
            <a:r>
              <a:rPr lang="en-US" sz="1200" b="1" dirty="0" smtClean="0"/>
              <a:t>Graphics, tables, and graphs</a:t>
            </a:r>
          </a:p>
          <a:p>
            <a:pPr lvl="0"/>
            <a:r>
              <a:rPr lang="en-US" sz="1200" dirty="0" smtClean="0"/>
              <a:t>Keep it simple: If possible, use consistent, non-distracting styles and colors.</a:t>
            </a:r>
          </a:p>
          <a:p>
            <a:pPr lvl="0"/>
            <a:r>
              <a:rPr lang="en-US" sz="1200" dirty="0" smtClean="0"/>
              <a:t>Label all graphs and tables.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Give a brief overview of the presentation.</a:t>
            </a:r>
            <a:r>
              <a:rPr lang="en-US" baseline="0" dirty="0" smtClean="0"/>
              <a:t> D</a:t>
            </a:r>
            <a:r>
              <a:rPr lang="en-US" dirty="0" smtClean="0"/>
              <a:t>escribe the major focus of the presentation and why it is important.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Introduce each of the major topics.</a:t>
            </a:r>
          </a:p>
          <a:p>
            <a:r>
              <a:rPr lang="en-US" dirty="0" smtClean="0"/>
              <a:t>To provide a road map for the audience, you</a:t>
            </a:r>
            <a:r>
              <a:rPr lang="en-US" baseline="0" dirty="0" smtClean="0"/>
              <a:t> can </a:t>
            </a:r>
            <a:r>
              <a:rPr lang="en-US" dirty="0" smtClean="0"/>
              <a:t>repeat this Overview slide throughout the presentation, highlighting the particular topic you will discuss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This is another option</a:t>
            </a:r>
            <a:r>
              <a:rPr lang="en-US" sz="1200" baseline="0" dirty="0" smtClean="0"/>
              <a:t> for an Overview slides using transitions.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The stick man allows you to use</a:t>
            </a:r>
            <a:r>
              <a:rPr lang="en-US" baseline="0" dirty="0" smtClean="0"/>
              <a:t> a very non-threatening and familiar object and use it to gather some really important information about your team.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94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Find out who is most important to this person.  </a:t>
            </a:r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dirty="0" smtClean="0"/>
              <a:t>You will generally get a good idea of their priorities outside of work based on who is important to them.</a:t>
            </a:r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dirty="0" smtClean="0"/>
              <a:t>This does not have to be family, it can be a mentor or a valuable friend.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45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You may or may not know exactly what your team does.  Many times you will know because you may have been promoted to manager of this department. </a:t>
            </a:r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dirty="0" smtClean="0"/>
              <a:t>Remember even as manager you may not know everything that they are doing…you may find “Only Ones”.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63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As a member</a:t>
            </a:r>
            <a:r>
              <a:rPr lang="en-US" baseline="0" dirty="0" smtClean="0"/>
              <a:t> of a professional organization, this will give employees opportunities to network with others who do their job.</a:t>
            </a:r>
          </a:p>
          <a:p>
            <a:pPr>
              <a:lnSpc>
                <a:spcPct val="80000"/>
              </a:lnSpc>
            </a:pPr>
            <a:endParaRPr lang="en-US" baseline="0" dirty="0" smtClean="0"/>
          </a:p>
          <a:p>
            <a:pPr>
              <a:lnSpc>
                <a:spcPct val="80000"/>
              </a:lnSpc>
            </a:pPr>
            <a:r>
              <a:rPr lang="en-US" baseline="0" dirty="0" smtClean="0"/>
              <a:t>It will also give them the responsibility to represent your organization outside of their normal environment and bring back important information.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368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This will offer you insight</a:t>
            </a:r>
            <a:r>
              <a:rPr lang="en-US" baseline="0" dirty="0" smtClean="0"/>
              <a:t> as to how to build camaraderie in your department.  Not everyone will be a Green Bay Packer fan or even like athletics.  </a:t>
            </a:r>
          </a:p>
          <a:p>
            <a:pPr>
              <a:lnSpc>
                <a:spcPct val="80000"/>
              </a:lnSpc>
            </a:pPr>
            <a:endParaRPr lang="en-US" baseline="0" dirty="0" smtClean="0"/>
          </a:p>
          <a:p>
            <a:pPr>
              <a:lnSpc>
                <a:spcPct val="80000"/>
              </a:lnSpc>
            </a:pPr>
            <a:r>
              <a:rPr lang="en-US" baseline="0" dirty="0" smtClean="0"/>
              <a:t>Finding common interests can also build team work to participate in a bowl-a-thon for charity or marathon for a common cause. 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48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This question</a:t>
            </a:r>
            <a:r>
              <a:rPr lang="en-US" baseline="0" dirty="0" smtClean="0"/>
              <a:t> can help you to develop goals for enhancing their work environment or their home life. 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70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So,</a:t>
            </a:r>
            <a:r>
              <a:rPr lang="en-US" baseline="0" dirty="0" smtClean="0"/>
              <a:t> all together this gives you a better look into what makes your employees tick and how you can work productively with them.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62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 that you know these things about your staff – and they know them about you</a:t>
            </a:r>
            <a:r>
              <a:rPr lang="en-US" baseline="0" dirty="0" smtClean="0"/>
              <a:t> – what do you do with this?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dirty="0" smtClean="0"/>
              <a:t>By understanding more</a:t>
            </a:r>
            <a:r>
              <a:rPr lang="en-US" sz="1200" baseline="0" dirty="0" smtClean="0"/>
              <a:t> about your staff, it is allows you to build a trust relationship with them.  Everyone respects you for your interest in them as an individual and reciprocates your interest</a:t>
            </a:r>
            <a:endParaRPr lang="en-US" sz="1200" dirty="0" smtClean="0"/>
          </a:p>
          <a:p>
            <a:pPr marL="228600" indent="-228600">
              <a:buFont typeface="+mj-lt"/>
              <a:buNone/>
            </a:pPr>
            <a:endParaRPr lang="en-US" sz="1200" dirty="0" smtClean="0"/>
          </a:p>
          <a:p>
            <a:pPr marL="228600" indent="-228600">
              <a:buFont typeface="+mj-lt"/>
              <a:buNone/>
            </a:pPr>
            <a:r>
              <a:rPr lang="en-US" sz="1200" dirty="0" smtClean="0"/>
              <a:t>Goals can be developed</a:t>
            </a:r>
            <a:r>
              <a:rPr lang="en-US" sz="1200" baseline="0" dirty="0" smtClean="0"/>
              <a:t> to allow staff to meet goals at work and at home (i.e. time management, better job =more money, etc.)</a:t>
            </a:r>
          </a:p>
          <a:p>
            <a:pPr marL="228600" indent="-228600">
              <a:buFont typeface="+mj-lt"/>
              <a:buNone/>
            </a:pPr>
            <a:endParaRPr lang="en-US" sz="1200" baseline="0" dirty="0" smtClean="0"/>
          </a:p>
          <a:p>
            <a:pPr marL="228600" indent="-228600">
              <a:buFont typeface="+mj-lt"/>
              <a:buNone/>
            </a:pPr>
            <a:r>
              <a:rPr lang="en-US" sz="1200" baseline="0" dirty="0" smtClean="0"/>
              <a:t>Helps the group to focus on a common goal and make everyone equally accountable because of the trust you have built.  Everyone wins when anyone wins. </a:t>
            </a:r>
            <a:endParaRPr lang="en-US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9750" y="503238"/>
            <a:ext cx="3143250" cy="2359025"/>
          </a:xfr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</a:t>
            </a:r>
            <a:r>
              <a:rPr lang="en-US" b="1" dirty="0" smtClean="0"/>
              <a:t>Engineering Excellence</a:t>
            </a:r>
            <a:endParaRPr lang="en-US" dirty="0" smtClean="0"/>
          </a:p>
        </p:txBody>
      </p:sp>
      <p:sp>
        <p:nvSpPr>
          <p:cNvPr id="4198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Microsoft Confidential</a:t>
            </a:r>
          </a:p>
        </p:txBody>
      </p:sp>
      <p:sp>
        <p:nvSpPr>
          <p:cNvPr id="4198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B44A5F-6CE4-493C-A0D7-6834FF76660C}" type="slidenum">
              <a:rPr lang="en-US" smtClean="0"/>
              <a:pPr/>
              <a:t>13</a:t>
            </a:fld>
            <a:endParaRPr lang="en-US" dirty="0" smtClean="0"/>
          </a:p>
        </p:txBody>
      </p:sp>
      <p:sp>
        <p:nvSpPr>
          <p:cNvPr id="419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4"/>
            <a:ext cx="6261652" cy="4554823"/>
          </a:xfrm>
          <a:noFill/>
          <a:ln/>
        </p:spPr>
        <p:txBody>
          <a:bodyPr/>
          <a:lstStyle/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6/8/18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6/8/18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6/8/18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6/8/18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6/8/18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.xml"/><Relationship Id="rId1" Type="http://schemas.openxmlformats.org/officeDocument/2006/relationships/tags" Target="../tags/tag4.xml"/><Relationship Id="rId2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Relationship Id="rId1" Type="http://schemas.openxmlformats.org/officeDocument/2006/relationships/tags" Target="../tags/tag14.xml"/><Relationship Id="rId2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Using Stickman to get to know your employees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+mn-lt"/>
              </a:rPr>
              <a:t>Patti Havlicek</a:t>
            </a:r>
          </a:p>
          <a:p>
            <a:r>
              <a:rPr lang="en-US" sz="2400" dirty="0" smtClean="0">
                <a:latin typeface="+mn-lt"/>
              </a:rPr>
              <a:t>Network Services – Asst. Director</a:t>
            </a:r>
            <a:endParaRPr lang="en-US" sz="2400" dirty="0"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Why bother?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Higher job satisfaction</a:t>
            </a:r>
          </a:p>
          <a:p>
            <a:r>
              <a:rPr lang="en-US" dirty="0" smtClean="0"/>
              <a:t>Improved performance</a:t>
            </a:r>
          </a:p>
          <a:p>
            <a:r>
              <a:rPr lang="en-US" dirty="0" smtClean="0"/>
              <a:t>Team Building Activities</a:t>
            </a:r>
          </a:p>
          <a:p>
            <a:r>
              <a:rPr lang="en-US" dirty="0" smtClean="0"/>
              <a:t>Understand what motivates them</a:t>
            </a:r>
          </a:p>
          <a:p>
            <a:r>
              <a:rPr lang="en-US" dirty="0" smtClean="0"/>
              <a:t>Focus on a common goal</a:t>
            </a:r>
          </a:p>
          <a:p>
            <a:r>
              <a:rPr lang="en-US" dirty="0" smtClean="0"/>
              <a:t>Show appreciation for what they do which will develop trust and a sense of family</a:t>
            </a:r>
          </a:p>
          <a:p>
            <a:endParaRPr lang="en-US" dirty="0" smtClean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95400" y="2363450"/>
            <a:ext cx="6781800" cy="380875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sz="7200" dirty="0" smtClean="0"/>
              <a:t>The Stickman</a:t>
            </a:r>
            <a:endParaRPr lang="en-US" sz="7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0"/>
            <a:ext cx="7765662" cy="164761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371600" y="3810000"/>
            <a:ext cx="6477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Ask the following questions to your employee, and also answer them yourself for a two-way conversation.</a:t>
            </a:r>
            <a:endParaRPr lang="en-US" sz="3200" dirty="0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352800" y="838200"/>
            <a:ext cx="2819400" cy="5181600"/>
            <a:chOff x="4114800" y="762000"/>
            <a:chExt cx="2819400" cy="5181600"/>
          </a:xfrm>
        </p:grpSpPr>
        <p:sp>
          <p:nvSpPr>
            <p:cNvPr id="7" name="Smiley Face 6"/>
            <p:cNvSpPr/>
            <p:nvPr/>
          </p:nvSpPr>
          <p:spPr>
            <a:xfrm>
              <a:off x="4648200" y="762000"/>
              <a:ext cx="1752600" cy="1600200"/>
            </a:xfrm>
            <a:prstGeom prst="smileyFac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4"/>
            </p:cNvCxnSpPr>
            <p:nvPr/>
          </p:nvCxnSpPr>
          <p:spPr>
            <a:xfrm flipH="1">
              <a:off x="5486400" y="2362200"/>
              <a:ext cx="38100" cy="2362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486400" y="4724400"/>
              <a:ext cx="1447800" cy="1219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4223800" y="4724400"/>
              <a:ext cx="1269558" cy="11410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14800" y="2743200"/>
              <a:ext cx="1371600" cy="533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5500315" y="2933700"/>
              <a:ext cx="1231458" cy="3429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940570682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352800" y="838200"/>
            <a:ext cx="2819400" cy="5181600"/>
            <a:chOff x="4114800" y="762000"/>
            <a:chExt cx="2819400" cy="5181600"/>
          </a:xfrm>
        </p:grpSpPr>
        <p:sp>
          <p:nvSpPr>
            <p:cNvPr id="7" name="Smiley Face 6"/>
            <p:cNvSpPr/>
            <p:nvPr/>
          </p:nvSpPr>
          <p:spPr>
            <a:xfrm>
              <a:off x="4648200" y="762000"/>
              <a:ext cx="1752600" cy="1600200"/>
            </a:xfrm>
            <a:prstGeom prst="smileyFac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4"/>
            </p:cNvCxnSpPr>
            <p:nvPr/>
          </p:nvCxnSpPr>
          <p:spPr>
            <a:xfrm flipH="1">
              <a:off x="5486400" y="2362200"/>
              <a:ext cx="38100" cy="2362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486400" y="4724400"/>
              <a:ext cx="1447800" cy="1219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4223800" y="4724400"/>
              <a:ext cx="1269558" cy="11410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14800" y="2743200"/>
              <a:ext cx="1371600" cy="533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5500315" y="2933700"/>
              <a:ext cx="1231458" cy="3429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Callout 1"/>
          <p:cNvSpPr/>
          <p:nvPr/>
        </p:nvSpPr>
        <p:spPr>
          <a:xfrm>
            <a:off x="5969773" y="1143000"/>
            <a:ext cx="2488427" cy="1447800"/>
          </a:xfrm>
          <a:prstGeom prst="wedgeEllipseCallout">
            <a:avLst>
              <a:gd name="adj1" fmla="val -63650"/>
              <a:gd name="adj2" fmla="val 5371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553200" y="1270539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Who are the people that are important to you?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2618390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352800" y="838200"/>
            <a:ext cx="2819400" cy="5181600"/>
            <a:chOff x="4114800" y="762000"/>
            <a:chExt cx="2819400" cy="5181600"/>
          </a:xfrm>
        </p:grpSpPr>
        <p:sp>
          <p:nvSpPr>
            <p:cNvPr id="7" name="Smiley Face 6"/>
            <p:cNvSpPr/>
            <p:nvPr/>
          </p:nvSpPr>
          <p:spPr>
            <a:xfrm>
              <a:off x="4648200" y="762000"/>
              <a:ext cx="1752600" cy="1600200"/>
            </a:xfrm>
            <a:prstGeom prst="smileyFac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4"/>
            </p:cNvCxnSpPr>
            <p:nvPr/>
          </p:nvCxnSpPr>
          <p:spPr>
            <a:xfrm flipH="1">
              <a:off x="5486400" y="2362200"/>
              <a:ext cx="38100" cy="2362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486400" y="4724400"/>
              <a:ext cx="1447800" cy="1219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4223800" y="4724400"/>
              <a:ext cx="1269558" cy="11410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14800" y="2743200"/>
              <a:ext cx="1371600" cy="533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5500315" y="2933700"/>
              <a:ext cx="1231458" cy="3429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Oval Callout 3"/>
          <p:cNvSpPr/>
          <p:nvPr/>
        </p:nvSpPr>
        <p:spPr>
          <a:xfrm>
            <a:off x="6019800" y="3733800"/>
            <a:ext cx="2667000" cy="1371600"/>
          </a:xfrm>
          <a:prstGeom prst="wedgeEllipseCallout">
            <a:avLst>
              <a:gd name="adj1" fmla="val -58398"/>
              <a:gd name="adj2" fmla="val -3489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553200" y="4096434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is the job that you do?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3174741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352800" y="838200"/>
            <a:ext cx="2819400" cy="5181600"/>
            <a:chOff x="4114800" y="762000"/>
            <a:chExt cx="2819400" cy="5181600"/>
          </a:xfrm>
        </p:grpSpPr>
        <p:sp>
          <p:nvSpPr>
            <p:cNvPr id="7" name="Smiley Face 6"/>
            <p:cNvSpPr/>
            <p:nvPr/>
          </p:nvSpPr>
          <p:spPr>
            <a:xfrm>
              <a:off x="4648200" y="762000"/>
              <a:ext cx="1752600" cy="1600200"/>
            </a:xfrm>
            <a:prstGeom prst="smileyFac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4"/>
            </p:cNvCxnSpPr>
            <p:nvPr/>
          </p:nvCxnSpPr>
          <p:spPr>
            <a:xfrm flipH="1">
              <a:off x="5486400" y="2362200"/>
              <a:ext cx="38100" cy="2362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486400" y="4724400"/>
              <a:ext cx="1447800" cy="1219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4223800" y="4724400"/>
              <a:ext cx="1269558" cy="11410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14800" y="2743200"/>
              <a:ext cx="1371600" cy="533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5500315" y="2933700"/>
              <a:ext cx="1231458" cy="3429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Oval Callout 12"/>
          <p:cNvSpPr/>
          <p:nvPr/>
        </p:nvSpPr>
        <p:spPr>
          <a:xfrm>
            <a:off x="3962400" y="5715000"/>
            <a:ext cx="1905000" cy="914400"/>
          </a:xfrm>
          <a:prstGeom prst="wedgeEllipseCallout">
            <a:avLst>
              <a:gd name="adj1" fmla="val -23337"/>
              <a:gd name="adj2" fmla="val -7854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267200" y="5802868"/>
            <a:ext cx="1447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What organizations do you belong to? 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1555114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352800" y="838200"/>
            <a:ext cx="2819400" cy="5181600"/>
            <a:chOff x="4114800" y="762000"/>
            <a:chExt cx="2819400" cy="5181600"/>
          </a:xfrm>
        </p:grpSpPr>
        <p:sp>
          <p:nvSpPr>
            <p:cNvPr id="7" name="Smiley Face 6"/>
            <p:cNvSpPr/>
            <p:nvPr/>
          </p:nvSpPr>
          <p:spPr>
            <a:xfrm>
              <a:off x="4648200" y="762000"/>
              <a:ext cx="1752600" cy="1600200"/>
            </a:xfrm>
            <a:prstGeom prst="smileyFac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4"/>
            </p:cNvCxnSpPr>
            <p:nvPr/>
          </p:nvCxnSpPr>
          <p:spPr>
            <a:xfrm flipH="1">
              <a:off x="5486400" y="2362200"/>
              <a:ext cx="38100" cy="2362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486400" y="4724400"/>
              <a:ext cx="1447800" cy="1219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4223800" y="4724400"/>
              <a:ext cx="1269558" cy="11410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14800" y="2743200"/>
              <a:ext cx="1371600" cy="533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5500315" y="2933700"/>
              <a:ext cx="1231458" cy="3429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Oval Callout 14"/>
          <p:cNvSpPr/>
          <p:nvPr/>
        </p:nvSpPr>
        <p:spPr>
          <a:xfrm>
            <a:off x="1635318" y="3207854"/>
            <a:ext cx="1905000" cy="1313765"/>
          </a:xfrm>
          <a:prstGeom prst="wedgeEllipseCallout">
            <a:avLst>
              <a:gd name="adj1" fmla="val 60976"/>
              <a:gd name="adj2" fmla="val 4797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035700" y="3403071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do you like to do for fun?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7614457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352800" y="838200"/>
            <a:ext cx="2819400" cy="5181600"/>
            <a:chOff x="4114800" y="762000"/>
            <a:chExt cx="2819400" cy="5181600"/>
          </a:xfrm>
        </p:grpSpPr>
        <p:sp>
          <p:nvSpPr>
            <p:cNvPr id="7" name="Smiley Face 6"/>
            <p:cNvSpPr/>
            <p:nvPr/>
          </p:nvSpPr>
          <p:spPr>
            <a:xfrm>
              <a:off x="4648200" y="762000"/>
              <a:ext cx="1752600" cy="1600200"/>
            </a:xfrm>
            <a:prstGeom prst="smileyFac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4"/>
            </p:cNvCxnSpPr>
            <p:nvPr/>
          </p:nvCxnSpPr>
          <p:spPr>
            <a:xfrm flipH="1">
              <a:off x="5486400" y="2362200"/>
              <a:ext cx="38100" cy="2362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486400" y="4724400"/>
              <a:ext cx="1447800" cy="1219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4223800" y="4724400"/>
              <a:ext cx="1269558" cy="11410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14800" y="2743200"/>
              <a:ext cx="1371600" cy="533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5500315" y="2933700"/>
              <a:ext cx="1231458" cy="3429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Oval Callout 16"/>
          <p:cNvSpPr/>
          <p:nvPr/>
        </p:nvSpPr>
        <p:spPr>
          <a:xfrm>
            <a:off x="1143000" y="457200"/>
            <a:ext cx="2514600" cy="1981200"/>
          </a:xfrm>
          <a:prstGeom prst="wedgeEllipseCallout">
            <a:avLst>
              <a:gd name="adj1" fmla="val 69741"/>
              <a:gd name="adj2" fmla="val 6481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620160" y="742152"/>
            <a:ext cx="19115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you had 4 more hours in a day, what would you do with them?  (NO SLEEPING!)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1902214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352800" y="838200"/>
            <a:ext cx="2819400" cy="5181600"/>
            <a:chOff x="4114800" y="762000"/>
            <a:chExt cx="2819400" cy="5181600"/>
          </a:xfrm>
        </p:grpSpPr>
        <p:sp>
          <p:nvSpPr>
            <p:cNvPr id="7" name="Smiley Face 6"/>
            <p:cNvSpPr/>
            <p:nvPr/>
          </p:nvSpPr>
          <p:spPr>
            <a:xfrm>
              <a:off x="4648200" y="762000"/>
              <a:ext cx="1752600" cy="1600200"/>
            </a:xfrm>
            <a:prstGeom prst="smileyFac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4"/>
            </p:cNvCxnSpPr>
            <p:nvPr/>
          </p:nvCxnSpPr>
          <p:spPr>
            <a:xfrm flipH="1">
              <a:off x="5486400" y="2362200"/>
              <a:ext cx="38100" cy="2362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486400" y="4724400"/>
              <a:ext cx="1447800" cy="1219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4223800" y="4724400"/>
              <a:ext cx="1269558" cy="11410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114800" y="2743200"/>
              <a:ext cx="1371600" cy="5334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5500315" y="2933700"/>
              <a:ext cx="1231458" cy="3429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Callout 1"/>
          <p:cNvSpPr/>
          <p:nvPr/>
        </p:nvSpPr>
        <p:spPr>
          <a:xfrm>
            <a:off x="5969773" y="1143000"/>
            <a:ext cx="2488427" cy="1447800"/>
          </a:xfrm>
          <a:prstGeom prst="wedgeEllipseCallout">
            <a:avLst>
              <a:gd name="adj1" fmla="val -63650"/>
              <a:gd name="adj2" fmla="val 5371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553200" y="1270539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Who are the people that are important to you? </a:t>
            </a:r>
            <a:endParaRPr lang="en-US" dirty="0"/>
          </a:p>
        </p:txBody>
      </p:sp>
      <p:sp>
        <p:nvSpPr>
          <p:cNvPr id="4" name="Oval Callout 3"/>
          <p:cNvSpPr/>
          <p:nvPr/>
        </p:nvSpPr>
        <p:spPr>
          <a:xfrm>
            <a:off x="6019800" y="3733800"/>
            <a:ext cx="2667000" cy="1371600"/>
          </a:xfrm>
          <a:prstGeom prst="wedgeEllipseCallout">
            <a:avLst>
              <a:gd name="adj1" fmla="val -58398"/>
              <a:gd name="adj2" fmla="val -3489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553200" y="4096434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is the job that you do?</a:t>
            </a:r>
            <a:endParaRPr lang="en-US" dirty="0"/>
          </a:p>
        </p:txBody>
      </p:sp>
      <p:sp>
        <p:nvSpPr>
          <p:cNvPr id="13" name="Oval Callout 12"/>
          <p:cNvSpPr/>
          <p:nvPr/>
        </p:nvSpPr>
        <p:spPr>
          <a:xfrm>
            <a:off x="3962400" y="5715000"/>
            <a:ext cx="1905000" cy="914400"/>
          </a:xfrm>
          <a:prstGeom prst="wedgeEllipseCallout">
            <a:avLst>
              <a:gd name="adj1" fmla="val -23337"/>
              <a:gd name="adj2" fmla="val -7854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267200" y="5802868"/>
            <a:ext cx="1447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What organizations do you belong to? </a:t>
            </a:r>
            <a:endParaRPr lang="en-US" sz="1400" dirty="0"/>
          </a:p>
        </p:txBody>
      </p:sp>
      <p:sp>
        <p:nvSpPr>
          <p:cNvPr id="15" name="Oval Callout 14"/>
          <p:cNvSpPr/>
          <p:nvPr/>
        </p:nvSpPr>
        <p:spPr>
          <a:xfrm>
            <a:off x="1635318" y="3207854"/>
            <a:ext cx="1905000" cy="1313765"/>
          </a:xfrm>
          <a:prstGeom prst="wedgeEllipseCallout">
            <a:avLst>
              <a:gd name="adj1" fmla="val 60976"/>
              <a:gd name="adj2" fmla="val 4797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035700" y="3403071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do you like to do for fun?</a:t>
            </a:r>
            <a:endParaRPr lang="en-US" dirty="0"/>
          </a:p>
        </p:txBody>
      </p:sp>
      <p:sp>
        <p:nvSpPr>
          <p:cNvPr id="17" name="Oval Callout 16"/>
          <p:cNvSpPr/>
          <p:nvPr/>
        </p:nvSpPr>
        <p:spPr>
          <a:xfrm>
            <a:off x="1143000" y="457200"/>
            <a:ext cx="2514600" cy="1981200"/>
          </a:xfrm>
          <a:prstGeom prst="wedgeEllipseCallout">
            <a:avLst>
              <a:gd name="adj1" fmla="val 69741"/>
              <a:gd name="adj2" fmla="val 6481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620160" y="742152"/>
            <a:ext cx="19115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you had 4 more hours in a day, what would you do with them?  (NO SLEEPING!)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1581356"/>
      </p:ext>
    </p:extLst>
  </p:cSld>
  <p:clrMapOvr>
    <a:masterClrMapping/>
  </p:clrMapOvr>
  <p:transition xmlns:p14="http://schemas.microsoft.com/office/powerpoint/2010/main" spd="slow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52800" y="1676400"/>
            <a:ext cx="5257800" cy="40842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sz="7200" dirty="0" smtClean="0"/>
              <a:t>What </a:t>
            </a:r>
          </a:p>
          <a:p>
            <a:r>
              <a:rPr lang="en-US" sz="7200" dirty="0" smtClean="0"/>
              <a:t>Next?</a:t>
            </a:r>
            <a:endParaRPr lang="en-US" sz="7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951" t="37463" r="-15789" b="19064"/>
          <a:stretch/>
        </p:blipFill>
        <p:spPr>
          <a:xfrm>
            <a:off x="-304800" y="-304800"/>
            <a:ext cx="4724400" cy="716279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271495487"/>
              </p:ext>
            </p:extLst>
          </p:nvPr>
        </p:nvGraphicFramePr>
        <p:xfrm>
          <a:off x="1828800" y="1752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01752"/>
            <a:ext cx="8077200" cy="1143000"/>
          </a:xfrm>
        </p:spPr>
        <p:txBody>
          <a:bodyPr/>
          <a:lstStyle/>
          <a:p>
            <a:r>
              <a:rPr lang="en-US" dirty="0" smtClean="0"/>
              <a:t>Results: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Questions?</a:t>
            </a: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ezdaKHeWyBnZyZ2cDqRSo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RMR96J2MVd0CGe2e5htjk"/>
</p:tagLst>
</file>

<file path=ppt/theme/theme1.xml><?xml version="1.0" encoding="utf-8"?>
<a:theme xmlns:a="http://schemas.openxmlformats.org/drawingml/2006/main" name="Trai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BBC8FAA-EEEF-4048-9536-A7C4512102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Training presentation</Template>
  <TotalTime>0</TotalTime>
  <Words>852</Words>
  <Application>Microsoft Macintosh PowerPoint</Application>
  <PresentationFormat>On-screen Show (4:3)</PresentationFormat>
  <Paragraphs>90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Training</vt:lpstr>
      <vt:lpstr>Using Stickman to get to know your employees</vt:lpstr>
      <vt:lpstr>Why bother?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Results:</vt:lpstr>
      <vt:lpstr>Questions?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2018-04-23T14:48:43Z</dcterms:created>
  <dcterms:modified xsi:type="dcterms:W3CDTF">2018-06-08T12:22:26Z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TC016745579991</vt:lpwstr>
  </property>
</Properties>
</file>